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80" r:id="rId4"/>
    <p:sldId id="281" r:id="rId5"/>
    <p:sldId id="282" r:id="rId6"/>
    <p:sldId id="283" r:id="rId7"/>
    <p:sldId id="261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186" autoAdjust="0"/>
  </p:normalViewPr>
  <p:slideViewPr>
    <p:cSldViewPr snapToGrid="0">
      <p:cViewPr varScale="1">
        <p:scale>
          <a:sx n="52" d="100"/>
          <a:sy n="52" d="100"/>
        </p:scale>
        <p:origin x="14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18FC9-6D75-4EFF-86D4-1394940D77FC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9F145-7AAD-41AB-92D2-A5B90C938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42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78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Highlight importance of risk-benefit analysis before prescribing.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Emphasize compassion and proactive care as key aspects of beneficence.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Discuss multidisciplinary approaches to beneficence.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Ask: 'How do we ensure fairness during crises or shortages?'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Encourage debate on ethical dilemmas in resource allocation.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Highlight importance of learning culture, not blame culture.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Discuss how open disclosure impacts patient trust.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Introduce how ethics committees and reporting systems improve safety.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Allow 10–15 minutes for discussion and group sharing. Summarize key learning points.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Recap the principles and encourage participants to reflect on daily practice improvements.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Facilitator Note: Explain how ethical principles guide safe and respectful care. Encourage participants to share examples from their experience.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Highlight importance of patient-centered care and informed decision-making.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Ask: 'How can clinicians support autonomy even when patients choose differently than recommended?'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Discuss balancing professional advice with respecting patients' values.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Use local examples of confidentiality challenges and ask how they were resolved.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Ask: 'What systems help your facility protect patient privacy?'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Discuss real-life examples of breaches and lessons learned.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Facilitator Note: Ask participants to list actions that could unintentionally harm patients.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7C65-C061-4ECC-A2F6-EBD779C8D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3F2AA9-2AD1-4DF5-9549-A38B67C96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0C2CC-C0D7-4965-939B-92418BD0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1E93B-A9C0-4246-B131-2BAEDABA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38BA9-A7AE-4372-A8CB-D04CDA708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39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34C2C-A4F5-4706-B800-14C769C60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603509-C990-4C50-AEC9-AB32397FA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6A816-1B2E-495D-AFB1-AFA55B9EC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9C1C9-6496-416C-AA5C-3AA50BF09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C8BF6-960B-4B83-81EF-492F7BA3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1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B8280B-E252-49B1-80C8-CC93D161BF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A971B-45E9-4D97-B12F-D9EFB1B49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3360-A2A9-4DBF-90A5-EA0D4412B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91F59-A0B5-4CD8-A9EE-A3BFFFFE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FA2E7-72F5-4A54-A65F-FBBF4FE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8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0D6C5-6665-4380-AD79-322F65C08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02DA4-9FAE-4D9E-9950-A250104FB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93A8C-2295-43C9-986A-07B828986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5150C-9727-4C9F-BB5B-AAB82E705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1FE00-064B-4969-95AC-2A94C45A0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813E3-5C5A-4880-A769-17DA92187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8776F-BCEB-4FBE-83E1-CAD40ACD9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BF175-6A71-42F1-AFA0-77024899F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AFEA5-69A3-4466-A4E3-02BB10733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1B569-4F75-4E2F-B56F-570D0AF99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6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FBB59-7F85-4155-B45A-0F2029D45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921A4-873F-47E0-AF3E-E8D92C5898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54FD1-5388-491C-84EC-827E74B62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9B901B-5B39-4F33-87F5-758962246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03EE-74C5-46B5-B815-1B576DD00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ADC702-8287-498C-ACD5-CEEAADECB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44EFC-881F-45D3-A2A5-E99DC9DE2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51D8D-6D09-4C81-84F4-0653E6BA85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A58A44-732A-46C1-B84F-6FC3DE69B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76106B-F4D6-4EDD-95BB-9DD7AA739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C0A61-32D9-4F3E-909C-4FDB6F54A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36BAD7-5D9F-4AD5-9A16-C6C158920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A4FFBD-A29E-4074-8D3F-DD3BD6F83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0CF79E-8DB2-46ED-87FA-D4B34EA8C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7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ED69A-4E71-4A02-9768-9589E49E8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A419E7-ABF5-41CD-8F48-0DD4F68D7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FA06D0-13CD-4FBA-8634-68735B8C4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7945FA-D50F-4253-B348-D34F1E51A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8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BB174E-C087-4A5A-8D2B-C7C2A5BE0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C55F9-F4B2-4EDF-B0A8-601CAE726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D20E8-608C-45EA-BC93-9C45B06F8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1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B781-9C80-4C38-A254-D64FBCAF2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03C4B-608C-4F08-86B5-919662DCA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8F665-002A-4BF1-80D6-72A7F1D0D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9E512-6F7A-4BE0-9DD4-AA367FDD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CFB926-282E-4E82-B31B-18717A11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561FC7-99AF-4021-BBB6-BE78E560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0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A399A-928D-4730-9DD7-118AF5963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33A3A5-3A1D-4ABD-857C-750A57CD7E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361F69-4BC9-4F9F-B4C6-11BDEB809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577DB-0257-4F2B-9E69-D9A1AC562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E9A56-8365-4557-B751-A9AB3D717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A2A78-0E5E-40C9-BB12-7F5D5327B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6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DF831B-85E2-4E13-ACFE-5C754D2E6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032D3-200A-412E-B372-87C11513A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CC55C-81A6-40B9-9E20-0C0870E8B9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71BCD-EFD0-4D13-9D3A-2FB519D2D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D8FC2-7124-477B-89A6-CCC1E6DA6A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244A2-BBA7-4CBF-A7ED-8AE56B5E63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517"/>
            <a:ext cx="9144000" cy="99114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Ethical Considerations in Patient Safety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564C33-CFE7-4BC7-A127-E1B7BB15F5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9745" y="5920642"/>
            <a:ext cx="9144000" cy="612408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>
                <a:solidFill>
                  <a:schemeClr val="accent2">
                    <a:lumMod val="50000"/>
                  </a:schemeClr>
                </a:solidFill>
              </a:rPr>
              <a:t>Khyber Pakhtunkhwa Human Capital Investment Project (KP-HCIP)</a:t>
            </a:r>
            <a:br>
              <a:rPr lang="en-US" b="1" dirty="0">
                <a:solidFill>
                  <a:srgbClr val="002060"/>
                </a:solidFill>
              </a:rPr>
            </a:b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68BE0B-B3C4-48EC-8172-40E5E22A0EE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571" y="1701670"/>
            <a:ext cx="59436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021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3. Non-Maleficence (Do No Harm)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74771" cy="43513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Healthcare providers must avoid causing harm.</a:t>
            </a:r>
          </a:p>
          <a:p>
            <a:pPr>
              <a:lnSpc>
                <a:spcPct val="200000"/>
              </a:lnSpc>
            </a:pPr>
            <a:r>
              <a:rPr dirty="0"/>
              <a:t>Includes minimizing risks and preventing medical errors.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2FA620-43B5-4C7F-991F-6C6C8AD8D81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42458"/>
            <a:ext cx="4757055" cy="27042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Scenario: Avoiding Harm in Medication Prescription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Mrs. Ali, 70, has comorbidities. Dr. Asma avoids risky medication, opts for safer alternatives, and monitors closely.</a:t>
            </a:r>
          </a:p>
          <a:p>
            <a:pPr>
              <a:lnSpc>
                <a:spcPct val="200000"/>
              </a:lnSpc>
            </a:pPr>
            <a:r>
              <a:rPr dirty="0"/>
              <a:t>Outcome: Harm minimized, care optimized.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4. Beneficence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23857" cy="43513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Acting in the patient’s best interest.</a:t>
            </a:r>
          </a:p>
          <a:p>
            <a:pPr>
              <a:lnSpc>
                <a:spcPct val="200000"/>
              </a:lnSpc>
            </a:pPr>
            <a:r>
              <a:rPr dirty="0"/>
              <a:t>Promote well-being, provide quality care, and prevent harm.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4FCA7F-49DB-4C99-B2AA-DCBBD60D48B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942" y="1825625"/>
            <a:ext cx="4299858" cy="30076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Scenario: Managing Chronic Pain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Dr. Sarah develops a personalized plan for Mr. Ahmed’s chronic back pain, improving quality of life.</a:t>
            </a:r>
          </a:p>
          <a:p>
            <a:pPr>
              <a:lnSpc>
                <a:spcPct val="200000"/>
              </a:lnSpc>
            </a:pPr>
            <a:r>
              <a:rPr dirty="0"/>
              <a:t>Outcome: Effective pain control and improved function.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5. Justice in Healthcare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96543" cy="43513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Ensure fairness in treatment and access.</a:t>
            </a:r>
          </a:p>
          <a:p>
            <a:pPr>
              <a:lnSpc>
                <a:spcPct val="200000"/>
              </a:lnSpc>
            </a:pPr>
            <a:r>
              <a:rPr dirty="0"/>
              <a:t>Address disparities and allocate resources equitably.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0B4212-FC24-4458-BD26-605E2542EB7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" b="7051"/>
          <a:stretch>
            <a:fillRect/>
          </a:stretch>
        </p:blipFill>
        <p:spPr>
          <a:xfrm>
            <a:off x="6662057" y="1027906"/>
            <a:ext cx="4038600" cy="475116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Scenario: Equitable Allocation During Pandemic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Dr. </a:t>
            </a:r>
            <a:r>
              <a:rPr dirty="0" err="1"/>
              <a:t>Azhar</a:t>
            </a:r>
            <a:r>
              <a:rPr dirty="0"/>
              <a:t> uses transparent criteria to allocate ventilators based on medical need.</a:t>
            </a:r>
          </a:p>
          <a:p>
            <a:pPr>
              <a:lnSpc>
                <a:spcPct val="200000"/>
              </a:lnSpc>
            </a:pPr>
            <a:r>
              <a:rPr dirty="0"/>
              <a:t>Outcome: Fair, unbiased, and ethical decision-making.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6. Transparency and Accountability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475514" cy="43513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Openly discuss errors and take responsibility.</a:t>
            </a:r>
          </a:p>
          <a:p>
            <a:pPr>
              <a:lnSpc>
                <a:spcPct val="200000"/>
              </a:lnSpc>
            </a:pPr>
            <a:r>
              <a:rPr dirty="0"/>
              <a:t>Improves trust and safety culture.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015D09-970E-44E3-A42B-B7453BF1F54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b="480"/>
          <a:stretch>
            <a:fillRect/>
          </a:stretch>
        </p:blipFill>
        <p:spPr>
          <a:xfrm>
            <a:off x="6662058" y="1690688"/>
            <a:ext cx="4179433" cy="29622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Scenario: Transparency in Medical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Mrs. Khan’s surgical error disclosed, corrected, and protocols improved.</a:t>
            </a:r>
          </a:p>
          <a:p>
            <a:pPr>
              <a:lnSpc>
                <a:spcPct val="200000"/>
              </a:lnSpc>
            </a:pPr>
            <a:r>
              <a:rPr dirty="0"/>
              <a:t>Outcome: Trust restored and system strengthened.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7. Ethical Reporting &amp; Oversight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19057" cy="43513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Encourage reporting through anonymous, non-punitive systems.</a:t>
            </a:r>
          </a:p>
          <a:p>
            <a:pPr>
              <a:lnSpc>
                <a:spcPct val="200000"/>
              </a:lnSpc>
            </a:pPr>
            <a:r>
              <a:rPr dirty="0"/>
              <a:t>Focus on learning, not punishment.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9A0E18-59BF-4C8B-8CC6-29C50175B78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8" y="2215243"/>
            <a:ext cx="3853544" cy="242751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Group Activity: Ethical Dilemmas in Patient Safety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dirty="0"/>
              <a:t>Discuss one real or hypothetical ethical challenge you’ve faced.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	</a:t>
            </a:r>
            <a:r>
              <a:rPr dirty="0"/>
              <a:t>Questions: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		</a:t>
            </a:r>
            <a:r>
              <a:rPr dirty="0"/>
              <a:t>• What principle was involved?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		</a:t>
            </a:r>
            <a:r>
              <a:rPr dirty="0"/>
              <a:t>• How was it handled?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		</a:t>
            </a:r>
            <a:r>
              <a:rPr dirty="0"/>
              <a:t>• What would you do differently?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261D-BD9B-4BFA-913A-4E19BE6F7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7226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Session Objectives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0F091-8263-49F1-A9BF-472657EC6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0302"/>
            <a:ext cx="11011678" cy="52425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By the end of this session, participants will be able to: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Define</a:t>
            </a:r>
            <a:r>
              <a:rPr lang="en-US" dirty="0"/>
              <a:t> key ethical principles — autonomy, beneficence, non-maleficence, justice, confidentiality, transparency, and accountability — in the context of patient safety.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Explain</a:t>
            </a:r>
            <a:r>
              <a:rPr lang="en-US" dirty="0"/>
              <a:t> how ethical principles guide safe and patient-centered clinical decision-making.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Identify</a:t>
            </a:r>
            <a:r>
              <a:rPr lang="en-US" dirty="0"/>
              <a:t> common ethical dilemmas in healthcare and their implications for patient safety.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Analyze</a:t>
            </a:r>
            <a:r>
              <a:rPr lang="en-US" dirty="0"/>
              <a:t> real-life case scenarios to apply ethical reasoning in clinical practice.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Demonstrate</a:t>
            </a:r>
            <a:r>
              <a:rPr lang="en-US" dirty="0"/>
              <a:t> respect for patient rights through informed consent, confidentiality, and fair treatment.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Participate</a:t>
            </a:r>
            <a:r>
              <a:rPr lang="en-US" dirty="0"/>
              <a:t> in group activities to brainstorm practical solutions for maintaining ethics in healthcare settings.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80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dirty="0"/>
              <a:t>• Ethics form the foundation of patient safety.</a:t>
            </a:r>
          </a:p>
          <a:p>
            <a:pPr marL="0" indent="0">
              <a:lnSpc>
                <a:spcPct val="200000"/>
              </a:lnSpc>
              <a:buNone/>
            </a:pPr>
            <a:r>
              <a:rPr dirty="0"/>
              <a:t>• Respect, fairness, and accountability build trust.</a:t>
            </a:r>
          </a:p>
          <a:p>
            <a:pPr marL="0" indent="0">
              <a:lnSpc>
                <a:spcPct val="200000"/>
              </a:lnSpc>
              <a:buNone/>
            </a:pPr>
            <a:r>
              <a:rPr dirty="0"/>
              <a:t>• Encourage open reporting and reflection.</a:t>
            </a:r>
          </a:p>
          <a:p>
            <a:pPr marL="0" indent="0">
              <a:lnSpc>
                <a:spcPct val="200000"/>
              </a:lnSpc>
              <a:buNone/>
            </a:pPr>
            <a:r>
              <a:rPr dirty="0"/>
              <a:t>• Strive for continuous ethical improvement.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dirty="0"/>
              <a:t>Ethical considerations are essential for ensuring patient safety.</a:t>
            </a:r>
          </a:p>
          <a:p>
            <a:pPr marL="0" indent="0">
              <a:buNone/>
            </a:pPr>
            <a:r>
              <a:rPr dirty="0"/>
              <a:t>This session explores key ethical principles in healthcare practice:</a:t>
            </a:r>
          </a:p>
          <a:p>
            <a:pPr marL="971550" lvl="1" indent="-514350">
              <a:buFont typeface="+mj-lt"/>
              <a:buAutoNum type="arabicPeriod"/>
            </a:pPr>
            <a:r>
              <a:rPr dirty="0"/>
              <a:t>Autonomy</a:t>
            </a:r>
          </a:p>
          <a:p>
            <a:pPr marL="971550" lvl="1" indent="-514350">
              <a:buFont typeface="+mj-lt"/>
              <a:buAutoNum type="arabicPeriod"/>
            </a:pPr>
            <a:r>
              <a:rPr dirty="0"/>
              <a:t>Confidentiality</a:t>
            </a:r>
          </a:p>
          <a:p>
            <a:pPr marL="971550" lvl="1" indent="-514350">
              <a:buFont typeface="+mj-lt"/>
              <a:buAutoNum type="arabicPeriod"/>
            </a:pPr>
            <a:r>
              <a:rPr dirty="0"/>
              <a:t>Non-Maleficence</a:t>
            </a:r>
          </a:p>
          <a:p>
            <a:pPr marL="971550" lvl="1" indent="-514350">
              <a:buFont typeface="+mj-lt"/>
              <a:buAutoNum type="arabicPeriod"/>
            </a:pPr>
            <a:r>
              <a:rPr dirty="0"/>
              <a:t>Beneficence</a:t>
            </a:r>
          </a:p>
          <a:p>
            <a:pPr marL="971550" lvl="1" indent="-514350">
              <a:buFont typeface="+mj-lt"/>
              <a:buAutoNum type="arabicPeriod"/>
            </a:pPr>
            <a:r>
              <a:rPr dirty="0"/>
              <a:t>Justice</a:t>
            </a:r>
          </a:p>
          <a:p>
            <a:pPr marL="971550" lvl="1" indent="-514350">
              <a:buFont typeface="+mj-lt"/>
              <a:buAutoNum type="arabicPeriod"/>
            </a:pPr>
            <a:r>
              <a:rPr dirty="0"/>
              <a:t>Transparency &amp; Accountability</a:t>
            </a:r>
          </a:p>
          <a:p>
            <a:pPr marL="971550" lvl="1" indent="-514350">
              <a:buFont typeface="+mj-lt"/>
              <a:buAutoNum type="arabicPeriod"/>
            </a:pPr>
            <a:r>
              <a:rPr dirty="0"/>
              <a:t>Ethical Reporting &amp; Oversight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1. Respect for Autonomy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Patients have the right to make their own healthcare decisions.</a:t>
            </a:r>
            <a:endParaRPr lang="en-US" dirty="0"/>
          </a:p>
          <a:p>
            <a:pPr marL="0" indent="0">
              <a:buNone/>
            </a:pPr>
            <a:endParaRPr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dirty="0"/>
              <a:t>• Provide full information.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dirty="0"/>
              <a:t>• Respect their choices.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dirty="0"/>
              <a:t>• Obtain informed consent.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A471E6-1CE8-4E8B-877B-E39156D46AE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545" y="2634343"/>
            <a:ext cx="3715884" cy="241268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rgbClr val="002060"/>
                </a:solidFill>
              </a:rPr>
              <a:t>Scenario 1: Informed Decision-Making for Surgery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dirty="0"/>
              <a:t>Mrs. Fatima, age 60, chooses radiation over surgery for breast cancer after informed discussion with Dr. Khan.</a:t>
            </a:r>
          </a:p>
          <a:p>
            <a:pPr>
              <a:lnSpc>
                <a:spcPct val="200000"/>
              </a:lnSpc>
            </a:pPr>
            <a:r>
              <a:rPr dirty="0"/>
              <a:t>Outcome: Her autonomy is respected and treatment aligns with her preferences.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Scenario 2: Refusal of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Mr. Ahmed, 75, declines high-risk surgery and opts for palliative care.</a:t>
            </a:r>
          </a:p>
          <a:p>
            <a:pPr>
              <a:lnSpc>
                <a:spcPct val="200000"/>
              </a:lnSpc>
            </a:pPr>
            <a:r>
              <a:rPr dirty="0"/>
              <a:t>Outcome: His decision is respected, and comfort-focused care provided.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2. Confidentiality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Maintain privacy of patient information.</a:t>
            </a:r>
          </a:p>
          <a:p>
            <a:pPr>
              <a:lnSpc>
                <a:spcPct val="200000"/>
              </a:lnSpc>
            </a:pPr>
            <a:r>
              <a:rPr dirty="0"/>
              <a:t>Only share details with authorized individuals.</a:t>
            </a:r>
          </a:p>
          <a:p>
            <a:pPr>
              <a:lnSpc>
                <a:spcPct val="200000"/>
              </a:lnSpc>
            </a:pPr>
            <a:r>
              <a:rPr dirty="0"/>
              <a:t>Builds trust and promotes open communication.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3986D1-AC32-48AA-B9CA-36EF59F3763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86" y="219018"/>
            <a:ext cx="4267200" cy="26584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Scenario: Confidentiality in a Busy Clinic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542314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dirty="0"/>
              <a:t>A celebrity’s visit is kept confidential using private consultation, secure records, and trained staff.</a:t>
            </a:r>
          </a:p>
          <a:p>
            <a:pPr>
              <a:lnSpc>
                <a:spcPct val="200000"/>
              </a:lnSpc>
            </a:pPr>
            <a:r>
              <a:rPr dirty="0"/>
              <a:t>Outcome: Trust and reputation are maintained.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29A332-3AF0-48AC-A34E-5204C860293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514" y="2885395"/>
            <a:ext cx="3810000" cy="223179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b="1" dirty="0">
                <a:solidFill>
                  <a:srgbClr val="002060"/>
                </a:solidFill>
              </a:rPr>
              <a:t>Consequences of Breaching Confidentiality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2106" y="1825625"/>
            <a:ext cx="9431694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dirty="0"/>
              <a:t>• Loss of trust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• Legal repercussions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• Professional disciplinary actions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• Emotional harm to patients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• Impact on care and reputation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• Financial penalties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</TotalTime>
  <Words>916</Words>
  <Application>Microsoft Office PowerPoint</Application>
  <PresentationFormat>Widescreen</PresentationFormat>
  <Paragraphs>103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 Theme</vt:lpstr>
      <vt:lpstr>Ethical Considerations in Patient Safety</vt:lpstr>
      <vt:lpstr>Session Objectives</vt:lpstr>
      <vt:lpstr>Introduction</vt:lpstr>
      <vt:lpstr>1. Respect for Autonomy</vt:lpstr>
      <vt:lpstr>Scenario 1: Informed Decision-Making for Surgery</vt:lpstr>
      <vt:lpstr>Scenario 2: Refusal of Treatment</vt:lpstr>
      <vt:lpstr>2. Confidentiality</vt:lpstr>
      <vt:lpstr>Scenario: Confidentiality in a Busy Clinic</vt:lpstr>
      <vt:lpstr>Consequences of Breaching Confidentiality</vt:lpstr>
      <vt:lpstr>3. Non-Maleficence (Do No Harm)</vt:lpstr>
      <vt:lpstr>Scenario: Avoiding Harm in Medication Prescription</vt:lpstr>
      <vt:lpstr>4. Beneficence</vt:lpstr>
      <vt:lpstr>Scenario: Managing Chronic Pain</vt:lpstr>
      <vt:lpstr>5. Justice in Healthcare</vt:lpstr>
      <vt:lpstr>Scenario: Equitable Allocation During Pandemic</vt:lpstr>
      <vt:lpstr>6. Transparency and Accountability</vt:lpstr>
      <vt:lpstr>Scenario: Transparency in Medical Error</vt:lpstr>
      <vt:lpstr>7. Ethical Reporting &amp; Oversight</vt:lpstr>
      <vt:lpstr>Group Activity: Ethical Dilemmas in Patient Safety</vt:lpstr>
      <vt:lpstr>Key Takeaways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Healthcare Quality and Patient Safety</dc:title>
  <dc:creator>DELL</dc:creator>
  <cp:lastModifiedBy>DELL</cp:lastModifiedBy>
  <cp:revision>12</cp:revision>
  <dcterms:created xsi:type="dcterms:W3CDTF">2025-10-11T07:56:07Z</dcterms:created>
  <dcterms:modified xsi:type="dcterms:W3CDTF">2025-10-13T06:47:04Z</dcterms:modified>
</cp:coreProperties>
</file>